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2"/>
  </p:notesMasterIdLst>
  <p:sldIdLst>
    <p:sldId id="256" r:id="rId2"/>
    <p:sldId id="304" r:id="rId3"/>
    <p:sldId id="298" r:id="rId4"/>
    <p:sldId id="299" r:id="rId5"/>
    <p:sldId id="272" r:id="rId6"/>
    <p:sldId id="273" r:id="rId7"/>
    <p:sldId id="274" r:id="rId8"/>
    <p:sldId id="275" r:id="rId9"/>
    <p:sldId id="277" r:id="rId10"/>
    <p:sldId id="266" r:id="rId11"/>
    <p:sldId id="283" r:id="rId12"/>
    <p:sldId id="284" r:id="rId13"/>
    <p:sldId id="285" r:id="rId14"/>
    <p:sldId id="286" r:id="rId15"/>
    <p:sldId id="290" r:id="rId16"/>
    <p:sldId id="291" r:id="rId17"/>
    <p:sldId id="296" r:id="rId18"/>
    <p:sldId id="297" r:id="rId19"/>
    <p:sldId id="292" r:id="rId20"/>
    <p:sldId id="30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12" d="100"/>
          <a:sy n="112" d="100"/>
        </p:scale>
        <p:origin x="-13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כ"ב/אייר/תשע"ד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22,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22,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22,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59432"/>
            <a:ext cx="9036496" cy="4571999"/>
          </a:xfrm>
        </p:spPr>
        <p:txBody>
          <a:bodyPr/>
          <a:lstStyle/>
          <a:p>
            <a:pPr algn="ctr" rtl="0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The popul</a:t>
            </a:r>
            <a:r>
              <a:rPr lang="en-US" sz="4000" dirty="0">
                <a:solidFill>
                  <a:srgbClr val="00B050"/>
                </a:solidFill>
              </a:rPr>
              <a:t>a</a:t>
            </a:r>
            <a:r>
              <a:rPr lang="en-US" sz="4000" dirty="0" smtClean="0">
                <a:solidFill>
                  <a:schemeClr val="tx2"/>
                </a:solidFill>
              </a:rPr>
              <a:t>t</a:t>
            </a:r>
            <a:r>
              <a:rPr lang="en-US" sz="4000" dirty="0" smtClean="0"/>
              <a:t>ion </a:t>
            </a:r>
            <a:r>
              <a:rPr lang="en-US" sz="4000" dirty="0" smtClean="0">
                <a:solidFill>
                  <a:srgbClr val="FFC000"/>
                </a:solidFill>
              </a:rPr>
              <a:t>g</a:t>
            </a:r>
            <a:r>
              <a:rPr lang="en-US" sz="4000" dirty="0" smtClean="0"/>
              <a:t>ene</a:t>
            </a:r>
            <a:r>
              <a:rPr lang="en-US" sz="4000" dirty="0">
                <a:solidFill>
                  <a:schemeClr val="tx2"/>
                </a:solidFill>
              </a:rPr>
              <a:t>t</a:t>
            </a:r>
            <a:r>
              <a:rPr lang="en-US" sz="4000" dirty="0" smtClean="0"/>
              <a:t>i</a:t>
            </a:r>
            <a:r>
              <a:rPr lang="en-US" sz="4000" dirty="0" smtClean="0">
                <a:solidFill>
                  <a:srgbClr val="0070C0"/>
                </a:solidFill>
              </a:rPr>
              <a:t>c</a:t>
            </a:r>
            <a:r>
              <a:rPr lang="en-US" sz="4000" dirty="0" smtClean="0"/>
              <a:t>s </a:t>
            </a:r>
            <a:br>
              <a:rPr lang="en-US" sz="40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/>
              <a:t>S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RESS-indu</a:t>
            </a:r>
            <a:r>
              <a:rPr lang="en-US" sz="4400" dirty="0" smtClean="0">
                <a:solidFill>
                  <a:srgbClr val="0070C0"/>
                </a:solidFill>
              </a:rPr>
              <a:t>c</a:t>
            </a:r>
            <a:r>
              <a:rPr lang="en-US" sz="4400" dirty="0" smtClean="0"/>
              <a:t>ed M</a:t>
            </a:r>
            <a:r>
              <a:rPr lang="en-US" sz="4000" dirty="0" smtClean="0"/>
              <a:t>u</a:t>
            </a:r>
            <a:r>
              <a:rPr lang="en-US" sz="4000" dirty="0" smtClean="0">
                <a:solidFill>
                  <a:schemeClr val="tx2"/>
                </a:solidFill>
              </a:rPr>
              <a:t>t</a:t>
            </a:r>
            <a:r>
              <a:rPr lang="en-US" sz="4000" dirty="0" smtClean="0">
                <a:solidFill>
                  <a:srgbClr val="00B050"/>
                </a:solidFill>
              </a:rPr>
              <a:t>a</a:t>
            </a:r>
            <a:r>
              <a:rPr lang="en-US" sz="4000" dirty="0" smtClean="0">
                <a:solidFill>
                  <a:schemeClr val="tx2"/>
                </a:solidFill>
              </a:rPr>
              <a:t>t</a:t>
            </a:r>
            <a:r>
              <a:rPr lang="en-US" sz="4000" dirty="0" smtClean="0"/>
              <a:t>ion</a:t>
            </a:r>
            <a:r>
              <a:rPr lang="en-US" sz="4000" dirty="0"/>
              <a:t/>
            </a:r>
            <a:br>
              <a:rPr lang="en-US" sz="4000" dirty="0"/>
            </a:b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912000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629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633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9339" y="2793122"/>
            <a:ext cx="1262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6000" y="2793122"/>
            <a:ext cx="573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46000" y="2699575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19372" y="2793122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+mj-lt"/>
              </a:rPr>
              <a:t>G</a:t>
            </a:r>
            <a:endParaRPr lang="en-US" sz="4000" dirty="0">
              <a:latin typeface="+mj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26000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635896" y="116632"/>
            <a:ext cx="9087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92392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48224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020272" y="116632"/>
            <a:ext cx="1183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+mj-lt"/>
              </a:rPr>
              <a:t>A</a:t>
            </a:r>
            <a:r>
              <a:rPr lang="en-US" sz="40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srgbClr val="FFC000"/>
                </a:solidFill>
                <a:latin typeface="+mj-lt"/>
              </a:rPr>
              <a:t>G</a:t>
            </a:r>
            <a:endParaRPr lang="en-US" sz="40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26000" y="116632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  <a:latin typeface="+mj-lt"/>
              </a:rPr>
              <a:t>C</a:t>
            </a:r>
            <a:endParaRPr lang="en-US" sz="4000" dirty="0"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34404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88436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14000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hypothesis</a:t>
            </a:r>
            <a:r>
              <a:rPr lang="en-US" sz="3200" b="0" dirty="0" smtClean="0"/>
              <a:t>:</a:t>
            </a:r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if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SIM 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SIM losses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mutagenesis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mutagenesis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mutagenesis in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19256" cy="1371600"/>
          </a:xfrm>
        </p:spPr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Talk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of 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stress-induced mutagenesis</a:t>
            </a:r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  <a:endParaRPr lang="en-US" sz="2400" dirty="0" smtClean="0"/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chemeClr val="tx2"/>
                </a:solidFill>
              </a:rPr>
              <a:t>Null hypothesis</a:t>
            </a:r>
          </a:p>
          <a:p>
            <a:pPr algn="l" rtl="0"/>
            <a:r>
              <a:rPr lang="en-US" sz="2400" b="0" dirty="0" smtClean="0"/>
              <a:t>Mutagenesis is a by-product of stress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Alternative non-adaptive hypotheses</a:t>
            </a:r>
          </a:p>
          <a:p>
            <a:pPr algn="l" rtl="0"/>
            <a:r>
              <a:rPr lang="en-US" sz="2400" b="0" dirty="0" smtClean="0"/>
              <a:t>Cost of fidelity</a:t>
            </a:r>
          </a:p>
          <a:p>
            <a:pPr algn="l" rtl="0"/>
            <a:r>
              <a:rPr lang="en-US" sz="2400" b="0" dirty="0" smtClean="0"/>
              <a:t>Drift barrier hypothesis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Adaptive hypothesis</a:t>
            </a:r>
          </a:p>
          <a:p>
            <a:pPr algn="l" rtl="0"/>
            <a:r>
              <a:rPr lang="en-US" sz="2400" b="0" dirty="0" smtClean="0"/>
              <a:t>Second-order selection / </a:t>
            </a:r>
            <a:r>
              <a:rPr lang="en-US" sz="2400" b="0" dirty="0" err="1" smtClean="0"/>
              <a:t>evolvability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2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581128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489</TotalTime>
  <Words>548</Words>
  <Application>Microsoft Office PowerPoint</Application>
  <PresentationFormat>On-screen Show (4:3)</PresentationFormat>
  <Paragraphs>161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Essential</vt:lpstr>
      <vt:lpstr> The population genetics  of  StRESS-induced Mutation </vt:lpstr>
      <vt:lpstr>Talk Overview</vt:lpstr>
      <vt:lpstr>mutation rates Variability </vt:lpstr>
      <vt:lpstr>mutation rates Variability </vt:lpstr>
      <vt:lpstr>mutation rates Variability </vt:lpstr>
      <vt:lpstr>Stress-induced mutagenesis</vt:lpstr>
      <vt:lpstr>       Evidence</vt:lpstr>
      <vt:lpstr>Evolution of stress-induced mutagenesis</vt:lpstr>
      <vt:lpstr>Constant  environment: Mutation-Selection Balance</vt:lpstr>
      <vt:lpstr>changing environments</vt:lpstr>
      <vt:lpstr>SIM vs. CM </vt:lpstr>
      <vt:lpstr>Summary: Evolution of stress-induced mutagenesis</vt:lpstr>
      <vt:lpstr>Consequences of stress-induced mutagenesis</vt:lpstr>
      <vt:lpstr>Adaptive peak shifts</vt:lpstr>
      <vt:lpstr>Adaptive Peak shift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45</cp:revision>
  <dcterms:created xsi:type="dcterms:W3CDTF">2013-10-16T06:44:56Z</dcterms:created>
  <dcterms:modified xsi:type="dcterms:W3CDTF">2014-05-22T11:24:49Z</dcterms:modified>
</cp:coreProperties>
</file>